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88" r:id="rId4"/>
    <p:sldId id="2147308099" r:id="rId5"/>
    <p:sldId id="2147308096" r:id="rId6"/>
    <p:sldId id="2147308089" r:id="rId7"/>
    <p:sldId id="2147308095" r:id="rId8"/>
    <p:sldId id="2147308110" r:id="rId9"/>
    <p:sldId id="2147308102" r:id="rId10"/>
    <p:sldId id="2147308101" r:id="rId11"/>
    <p:sldId id="2147308093" r:id="rId12"/>
    <p:sldId id="2147308104" r:id="rId13"/>
    <p:sldId id="2147308103" r:id="rId14"/>
    <p:sldId id="2147308105" r:id="rId15"/>
    <p:sldId id="2147308108" r:id="rId16"/>
    <p:sldId id="2147308111" r:id="rId17"/>
    <p:sldId id="2147308109" r:id="rId18"/>
    <p:sldId id="2147308112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FDF"/>
    <a:srgbClr val="62379B"/>
    <a:srgbClr val="10CFC9"/>
    <a:srgbClr val="9164CC"/>
    <a:srgbClr val="001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7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5.jpg"/><Relationship Id="rId10" Type="http://schemas.openxmlformats.org/officeDocument/2006/relationships/image" Target="../media/image46.emf"/><Relationship Id="rId4" Type="http://schemas.openxmlformats.org/officeDocument/2006/relationships/image" Target="../media/image37.jpeg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5" y="2855844"/>
            <a:ext cx="10455966" cy="4837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b="1" dirty="0"/>
              <a:t>An LF Edge Akraino Blueprint, Under the Physical AI Blueprint Family</a:t>
            </a:r>
            <a:endParaRPr lang="en-US" sz="3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CA90C9-0E88-65D4-20B3-A254915088A2}"/>
              </a:ext>
            </a:extLst>
          </p:cNvPr>
          <p:cNvSpPr txBox="1">
            <a:spLocks/>
          </p:cNvSpPr>
          <p:nvPr/>
        </p:nvSpPr>
        <p:spPr>
          <a:xfrm>
            <a:off x="4914447" y="3727377"/>
            <a:ext cx="2321020" cy="57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9164CC"/>
              </a:buClr>
              <a:buFont typeface="HelveticaNeueLT Pro 35 Th" panose="020B0403020202020204" pitchFamily="34" charset="0"/>
              <a:buChar char="›"/>
              <a:defRPr sz="2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9164CC"/>
              </a:buClr>
              <a:buFont typeface="HelveticaNeueLT Pro 35 Th" panose="020B0403020202020204" pitchFamily="34" charset="0"/>
              <a:buChar char="›"/>
              <a:defRPr sz="26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9164CC"/>
              </a:buClr>
              <a:buFont typeface="HelveticaNeueLT Pro 35 Th" panose="020B0403020202020204" pitchFamily="34" charset="0"/>
              <a:buChar char="›"/>
              <a:defRPr sz="24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9164CC"/>
              </a:buClr>
              <a:buFont typeface="HelveticaNeueLT Pro 35 Th" panose="020B0403020202020204" pitchFamily="34" charset="0"/>
              <a:buChar char="›"/>
              <a:defRPr sz="22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9164CC"/>
              </a:buClr>
              <a:buFont typeface="HelveticaNeueLT Pro 35 Th" panose="020B0403020202020204" pitchFamily="34" charset="0"/>
              <a:buChar char="›"/>
              <a:defRPr sz="20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elveticaNeueLT Pro 35 Th" panose="020B0403020202020204" pitchFamily="34" charset="0"/>
              <a:buNone/>
            </a:pPr>
            <a:r>
              <a:rPr lang="en-US" sz="1900" b="1" dirty="0"/>
              <a:t>v0.3, Jan 2026</a:t>
            </a:r>
            <a:endParaRPr lang="en-US" sz="1900" b="1" baseline="30000" dirty="0"/>
          </a:p>
          <a:p>
            <a:pPr marL="0" indent="0">
              <a:buFont typeface="HelveticaNeueLT Pro 35 Th" panose="020B0403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F10C67-9D9B-BE8C-665B-83B76844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2" y="186561"/>
            <a:ext cx="5382919" cy="340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67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Form-Factor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3853281"/>
            <a:ext cx="2782977" cy="2090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9495343" y="3853281"/>
            <a:ext cx="2517218" cy="240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7007397" y="5943084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</a:t>
            </a:r>
            <a:br>
              <a:rPr lang="en-US" sz="1000" dirty="0"/>
            </a:br>
            <a:r>
              <a:rPr lang="en-US" sz="1000" dirty="0"/>
              <a:t>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9495343" y="6274461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BED67-19A8-FBDC-FB87-830071DE80D9}"/>
              </a:ext>
            </a:extLst>
          </p:cNvPr>
          <p:cNvSpPr txBox="1"/>
          <p:nvPr/>
        </p:nvSpPr>
        <p:spPr>
          <a:xfrm>
            <a:off x="5023735" y="1015169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Supermicro quad-core x86 server, 8 GB RAM, 2 TB SSD, </a:t>
            </a:r>
            <a:r>
              <a:rPr lang="en-US" sz="1000" dirty="0" err="1"/>
              <a:t>WiFi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352739"/>
            <a:ext cx="5712899" cy="4812616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 err="1"/>
              <a:t>pico</a:t>
            </a:r>
            <a:r>
              <a:rPr lang="en-US" sz="1800" dirty="0"/>
              <a:t> ITX and mini ITX motherboards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gcc/g++, Python, JavaScript, other standard development tools</a:t>
            </a:r>
          </a:p>
          <a:p>
            <a:pPr lvl="1"/>
            <a:r>
              <a:rPr lang="en-US" sz="1800" dirty="0"/>
              <a:t>open source support for multimodal models, communication protocols, media frameworks</a:t>
            </a:r>
          </a:p>
          <a:p>
            <a:pPr lvl="1"/>
            <a:r>
              <a:rPr lang="en-US" sz="1800" dirty="0"/>
              <a:t>connect keyboard and display for lab or field test / debug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and Media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4541A6-4872-C1B7-9661-A78B565E2115}"/>
              </a:ext>
            </a:extLst>
          </p:cNvPr>
          <p:cNvCxnSpPr/>
          <p:nvPr/>
        </p:nvCxnSpPr>
        <p:spPr>
          <a:xfrm>
            <a:off x="1823190" y="1682945"/>
            <a:ext cx="375858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17170-FEA2-DF8D-E8B9-8C5AEA58D296}"/>
              </a:ext>
            </a:extLst>
          </p:cNvPr>
          <p:cNvSpPr txBox="1"/>
          <p:nvPr/>
        </p:nvSpPr>
        <p:spPr>
          <a:xfrm>
            <a:off x="2146855" y="1530546"/>
            <a:ext cx="1770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media and text data flow</a:t>
            </a:r>
          </a:p>
        </p:txBody>
      </p:sp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3276129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LwM2M</a:t>
            </a:r>
            <a:r>
              <a:rPr lang="en-US" altLang="en-US" sz="2400" baseline="30000" dirty="0">
                <a:solidFill>
                  <a:srgbClr val="000000"/>
                </a:solidFill>
              </a:rPr>
              <a:t>1</a:t>
            </a:r>
            <a:r>
              <a:rPr lang="en-US" altLang="en-US" sz="2400" dirty="0">
                <a:solidFill>
                  <a:srgbClr val="000000"/>
                </a:solidFill>
              </a:rPr>
              <a:t> and other client server model machine-to-machine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1D0B2-899C-F654-ACC0-E9B54898D631}"/>
              </a:ext>
            </a:extLst>
          </p:cNvPr>
          <p:cNvSpPr txBox="1"/>
          <p:nvPr/>
        </p:nvSpPr>
        <p:spPr>
          <a:xfrm>
            <a:off x="2717123" y="5746178"/>
            <a:ext cx="4119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Lightweight Machine-to-Machine, defined by Open Mobile Alliance (OMA)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66AF0-D5AA-5099-431C-CDDEFD2C997D}"/>
              </a:ext>
            </a:extLst>
          </p:cNvPr>
          <p:cNvSpPr txBox="1"/>
          <p:nvPr/>
        </p:nvSpPr>
        <p:spPr>
          <a:xfrm>
            <a:off x="7684307" y="5834703"/>
            <a:ext cx="4507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SAE (Society of Automotive Engineers) diagram showing safety vs non-safety message transport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BAF58-D571-8E46-B3FC-5A872BEF1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88" y="297870"/>
            <a:ext cx="3151251" cy="29320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BFE7E4-2000-E4E9-EE1F-088EB3596268}"/>
              </a:ext>
            </a:extLst>
          </p:cNvPr>
          <p:cNvSpPr txBox="1"/>
          <p:nvPr/>
        </p:nvSpPr>
        <p:spPr>
          <a:xfrm>
            <a:off x="7042768" y="2352661"/>
            <a:ext cx="177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PC5 is an example of emerging non-IP “IoT Layer” messaging</a:t>
            </a:r>
          </a:p>
        </p:txBody>
      </p:sp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Multimodal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70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language, audio, video</a:t>
            </a:r>
          </a:p>
          <a:p>
            <a:pPr marL="0">
              <a:spcBef>
                <a:spcPts val="600"/>
              </a:spcBef>
            </a:pPr>
            <a:r>
              <a:rPr lang="en-US" altLang="en-US" sz="2600" dirty="0" err="1">
                <a:solidFill>
                  <a:srgbClr val="000000"/>
                </a:solidFill>
              </a:rPr>
              <a:t>SWaP</a:t>
            </a:r>
            <a:r>
              <a:rPr lang="en-US" altLang="en-US" sz="2600" dirty="0">
                <a:solidFill>
                  <a:srgbClr val="000000"/>
                </a:solidFill>
              </a:rPr>
              <a:t> constraints are a critical factor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fixed or larger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71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Whisper, Kaldi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multimodal 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Model frameworks – </a:t>
            </a:r>
            <a:r>
              <a:rPr lang="en-US" altLang="en-US" sz="1800" dirty="0" err="1">
                <a:solidFill>
                  <a:srgbClr val="000000"/>
                </a:solidFill>
              </a:rPr>
              <a:t>OpenVINO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</a:rPr>
              <a:t>PyTorch</a:t>
            </a:r>
            <a:r>
              <a:rPr lang="en-US" altLang="en-US" sz="1800" dirty="0">
                <a:solidFill>
                  <a:srgbClr val="000000"/>
                </a:solidFill>
              </a:rPr>
              <a:t>, TensorFlow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715617"/>
            <a:ext cx="11294656" cy="5599044"/>
          </a:xfrm>
        </p:spPr>
        <p:txBody>
          <a:bodyPr>
            <a:normAutofit fontScale="550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Overview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AAN is an Akraino LF Edge blueprint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agents, machines, and interaction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6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Capabilities Advertisement and 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teamwork and collaboration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action history and logging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300"/>
              </a:spcBef>
              <a:spcAft>
                <a:spcPts val="300"/>
              </a:spcAft>
            </a:pPr>
            <a:r>
              <a:rPr lang="en-US" altLang="en-US" sz="15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5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500" dirty="0">
                <a:solidFill>
                  <a:srgbClr val="000000"/>
                </a:solidFill>
              </a:rPr>
              <a:t>small form-factors pose performance challenges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small form-factor hardware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architecture and data flow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Models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data storage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ASR – Whisper, Kaldi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frameworks and toolsets – OpenCV, </a:t>
            </a:r>
            <a:r>
              <a:rPr lang="en-US" altLang="en-US" sz="1600" dirty="0" err="1">
                <a:solidFill>
                  <a:srgbClr val="000000"/>
                </a:solidFill>
              </a:rPr>
              <a:t>OpenVINO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5746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packet / media pre- and post-processing – </a:t>
            </a:r>
            <a:r>
              <a:rPr lang="en-US" altLang="en-US" sz="1600" dirty="0" err="1">
                <a:solidFill>
                  <a:srgbClr val="000000"/>
                </a:solidFill>
              </a:rPr>
              <a:t>Mediashark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6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02" y="39072"/>
            <a:ext cx="11213593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 patent claims</a:t>
            </a:r>
            <a:br>
              <a:rPr lang="en-US" sz="2600" dirty="0"/>
            </a:br>
            <a:r>
              <a:rPr lang="en-US" sz="2600" dirty="0"/>
              <a:t>valid and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claims describing architecture of delivery</a:t>
            </a:r>
            <a:br>
              <a:rPr lang="en-US" sz="2600" dirty="0"/>
            </a:br>
            <a:r>
              <a:rPr lang="en-US" sz="2600" dirty="0"/>
              <a:t>system likely 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Well known examples include “2001:</a:t>
            </a:r>
            <a:br>
              <a:rPr lang="en-US" sz="2500" dirty="0"/>
            </a:br>
            <a:r>
              <a:rPr lang="en-US" sz="2500" dirty="0"/>
              <a:t>A Space 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 dirty="0"/>
              <a:t>Sep-Dec 2025</a:t>
            </a:r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AAN is an LF</a:t>
            </a:r>
            <a:r>
              <a:rPr lang="en-US" sz="3200" baseline="30000" dirty="0"/>
              <a:t> 1</a:t>
            </a:r>
            <a:r>
              <a:rPr lang="en-US" sz="3200" dirty="0"/>
              <a:t> Edge Akraino blueprint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AAN is a member of the Akraino “Physical AI” blueprint family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Autonomous agents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are robots, drones, automated vehicles, factory, environmental, and mobile sensors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interact with each other and with humans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6D4AB-CA4D-B8D4-003A-17AFD4A9B698}"/>
              </a:ext>
            </a:extLst>
          </p:cNvPr>
          <p:cNvSpPr txBox="1"/>
          <p:nvPr/>
        </p:nvSpPr>
        <p:spPr>
          <a:xfrm>
            <a:off x="7968486" y="5667687"/>
            <a:ext cx="1586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Linux Foundation</a:t>
            </a:r>
          </a:p>
        </p:txBody>
      </p:sp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Industrial use cases</a:t>
            </a:r>
          </a:p>
          <a:p>
            <a:pPr lvl="1"/>
            <a:r>
              <a:rPr lang="en-US" sz="2900" dirty="0"/>
              <a:t>manufacturing</a:t>
            </a:r>
          </a:p>
          <a:p>
            <a:pPr lvl="1"/>
            <a:r>
              <a:rPr lang="en-US" sz="2900" dirty="0"/>
              <a:t>mobile delivery and roadside (e.g. cleaning, driver assistance)</a:t>
            </a:r>
          </a:p>
          <a:p>
            <a:pPr lvl="1"/>
            <a:r>
              <a:rPr lang="en-US" sz="2900" dirty="0"/>
              <a:t>construction</a:t>
            </a:r>
          </a:p>
          <a:p>
            <a:pPr lvl="1"/>
            <a:r>
              <a:rPr lang="en-US" sz="2900" dirty="0"/>
              <a:t>agriculture</a:t>
            </a:r>
          </a:p>
          <a:p>
            <a:r>
              <a:rPr lang="en-US" sz="3600" dirty="0"/>
              <a:t>P2P (peer-to-peer) communication</a:t>
            </a:r>
            <a:endParaRPr lang="en-US" sz="36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inter-agent (direct) using PC5 </a:t>
            </a:r>
            <a:r>
              <a:rPr lang="en-US" sz="2900" dirty="0" err="1"/>
              <a:t>sidelink</a:t>
            </a:r>
            <a:r>
              <a:rPr lang="en-US" sz="2900" dirty="0"/>
              <a:t>, </a:t>
            </a:r>
            <a:r>
              <a:rPr lang="en-US" sz="2900" dirty="0" err="1"/>
              <a:t>HaLow</a:t>
            </a:r>
            <a:r>
              <a:rPr lang="en-US" sz="2900" dirty="0"/>
              <a:t> 802.11ah, </a:t>
            </a:r>
            <a:r>
              <a:rPr lang="en-US" sz="2900" dirty="0" err="1"/>
              <a:t>LoRa+LoRaWAN</a:t>
            </a:r>
            <a:r>
              <a:rPr lang="en-US" sz="2900" dirty="0"/>
              <a:t>,</a:t>
            </a:r>
            <a:br>
              <a:rPr lang="en-US" sz="2900" dirty="0"/>
            </a:br>
            <a:r>
              <a:rPr lang="en-US" sz="2900" dirty="0"/>
              <a:t>DSRC</a:t>
            </a:r>
            <a:r>
              <a:rPr lang="en-US" sz="2900" baseline="30000" dirty="0"/>
              <a:t>1 </a:t>
            </a:r>
            <a:r>
              <a:rPr lang="en-US" sz="29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 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ITS</a:t>
            </a:r>
            <a:r>
              <a:rPr lang="en-US" sz="2200" baseline="30000" dirty="0"/>
              <a:t> 2</a:t>
            </a:r>
            <a:r>
              <a:rPr lang="en-US" sz="2200" dirty="0"/>
              <a:t> spectrum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optional text and low bitrate audio and video, depending on</a:t>
            </a:r>
            <a:br>
              <a:rPr lang="en-US" sz="2900" dirty="0"/>
            </a:br>
            <a:r>
              <a:rPr lang="en-US" sz="29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6" y="5661403"/>
            <a:ext cx="284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Intelligent Transportation Systems, 5.9 GHz band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59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7026950" cy="4981448"/>
          </a:xfrm>
        </p:spPr>
        <p:txBody>
          <a:bodyPr>
            <a:normAutofit/>
          </a:bodyPr>
          <a:lstStyle/>
          <a:p>
            <a:r>
              <a:rPr lang="en-US" sz="2000" dirty="0"/>
              <a:t>Use cases</a:t>
            </a:r>
          </a:p>
          <a:p>
            <a:pPr lvl="1"/>
            <a:r>
              <a:rPr lang="en-US" sz="1600" dirty="0"/>
              <a:t>flood prediction, detection, and rescue</a:t>
            </a:r>
          </a:p>
          <a:p>
            <a:pPr lvl="1"/>
            <a:r>
              <a:rPr lang="en-US" sz="1600" dirty="0"/>
              <a:t>first responder machine assistants</a:t>
            </a:r>
          </a:p>
          <a:p>
            <a:pPr lvl="1"/>
            <a:r>
              <a:rPr lang="en-US" sz="1600" dirty="0"/>
              <a:t>proximate machine safety</a:t>
            </a:r>
          </a:p>
          <a:p>
            <a:r>
              <a:rPr lang="en-US" sz="2000" dirty="0"/>
              <a:t>Audio and visual interaction</a:t>
            </a:r>
            <a:endParaRPr lang="en-US" sz="2000" baseline="30000" dirty="0"/>
          </a:p>
          <a:p>
            <a:pPr lvl="1"/>
            <a:r>
              <a:rPr lang="en-US" sz="1600" dirty="0"/>
              <a:t>small multimodal models recognize natural human speech and gestures</a:t>
            </a:r>
          </a:p>
          <a:p>
            <a:pPr lvl="1"/>
            <a:r>
              <a:rPr lang="en-US" sz="1600" dirty="0"/>
              <a:t>apps supported but not required, we assume unreliable or unavailable cloud connection</a:t>
            </a:r>
          </a:p>
          <a:p>
            <a:pPr lvl="1"/>
            <a:r>
              <a:rPr lang="en-US" sz="1600" dirty="0"/>
              <a:t>very small form-factor devices (e.g. </a:t>
            </a:r>
            <a:r>
              <a:rPr lang="en-US" sz="1600" dirty="0" err="1"/>
              <a:t>pico</a:t>
            </a:r>
            <a:r>
              <a:rPr lang="en-US" sz="1600" dirty="0"/>
              <a:t> ITX, mini ITX; see Small Form-Factor Hardware slide for examples)</a:t>
            </a:r>
          </a:p>
          <a:p>
            <a:pPr lvl="1"/>
            <a:r>
              <a:rPr lang="en-US" sz="1600" dirty="0"/>
              <a:t>background and ambient noise, urgent or stressed voice input, vernacular (“</a:t>
            </a:r>
            <a:r>
              <a:rPr lang="en-US" sz="1600" dirty="0" err="1"/>
              <a:t>Yo</a:t>
            </a:r>
            <a:r>
              <a:rPr lang="en-US" sz="1600" dirty="0"/>
              <a:t>, forklift”), and multiple talkers</a:t>
            </a:r>
          </a:p>
          <a:p>
            <a:pPr lvl="1"/>
            <a:r>
              <a:rPr lang="en-US" sz="1600" dirty="0"/>
              <a:t>machine noise from servo motor and other</a:t>
            </a:r>
            <a:br>
              <a:rPr lang="en-US" sz="1600" dirty="0"/>
            </a:br>
            <a:r>
              <a:rPr lang="en-US" sz="16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 Advertise and Act Based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actions are logged for reports and telemetry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164493</TotalTime>
  <Words>4243</Words>
  <Application>Microsoft Office PowerPoint</Application>
  <PresentationFormat>Widescreen</PresentationFormat>
  <Paragraphs>565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Autonomous Agents Networks Blueprint</vt:lpstr>
      <vt:lpstr>Overview – Agents, Machines, and Interaction</vt:lpstr>
      <vt:lpstr>Motivation</vt:lpstr>
      <vt:lpstr>Agent-Agent Interaction</vt:lpstr>
      <vt:lpstr>Human-Agent Interaction</vt:lpstr>
      <vt:lpstr>Agents Advertise and Act Based on Capabilities</vt:lpstr>
      <vt:lpstr>Key Technologies</vt:lpstr>
      <vt:lpstr>Technology Challenges</vt:lpstr>
      <vt:lpstr>Small Form-Factor Hardware</vt:lpstr>
      <vt:lpstr>Communications Architecture</vt:lpstr>
      <vt:lpstr>Data and Media Flow</vt:lpstr>
      <vt:lpstr>P2P Messaging</vt:lpstr>
      <vt:lpstr>P2P Messaging, cont.</vt:lpstr>
      <vt:lpstr>Multimodal Language Models</vt:lpstr>
      <vt:lpstr>Data Storage / Database</vt:lpstr>
      <vt:lpstr>Software Components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633</cp:revision>
  <dcterms:created xsi:type="dcterms:W3CDTF">2017-07-27T01:24:04Z</dcterms:created>
  <dcterms:modified xsi:type="dcterms:W3CDTF">2026-01-14T00:36:17Z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